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7" r:id="rId2"/>
    <p:sldId id="276" r:id="rId3"/>
    <p:sldId id="279" r:id="rId4"/>
    <p:sldId id="280" r:id="rId5"/>
    <p:sldId id="281" r:id="rId6"/>
  </p:sldIdLst>
  <p:sldSz cx="12192000" cy="6858000"/>
  <p:notesSz cx="6807200" cy="99393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99"/>
    <a:srgbClr val="FFFFFF"/>
    <a:srgbClr val="990000"/>
    <a:srgbClr val="33CCFF"/>
    <a:srgbClr val="0099FF"/>
    <a:srgbClr val="C5E0B4"/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821" autoAdjust="0"/>
  </p:normalViewPr>
  <p:slideViewPr>
    <p:cSldViewPr snapToGrid="0">
      <p:cViewPr>
        <p:scale>
          <a:sx n="80" d="100"/>
          <a:sy n="80" d="100"/>
        </p:scale>
        <p:origin x="-474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AF11F15-8175-4281-AFB0-6040BCFEED2D}" type="datetimeFigureOut">
              <a:rPr lang="th-TH"/>
              <a:pPr>
                <a:defRPr/>
              </a:pPr>
              <a:t>30/03/64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4AAD54E-708D-4D8E-98B8-BAF1E46FBC7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4127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9A9E15-ADCE-4758-B4BE-1176E9719A87}" type="datetimeFigureOut">
              <a:rPr lang="th-TH"/>
              <a:pPr>
                <a:defRPr/>
              </a:pPr>
              <a:t>30/03/64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9DFFC8-8CD6-490E-B334-5A7990213E7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128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D117-9780-4987-8824-7E439B4CFB0C}" type="datetimeFigureOut">
              <a:rPr lang="th-TH"/>
              <a:pPr>
                <a:defRPr/>
              </a:pPr>
              <a:t>30/03/64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DCC8-EE50-43AB-B3D9-9F9176C2BF2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978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23E9-6CB9-490F-95AA-C24A374DE9B4}" type="datetimeFigureOut">
              <a:rPr lang="th-TH"/>
              <a:pPr>
                <a:defRPr/>
              </a:pPr>
              <a:t>30/03/64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CB4C-6860-4B1F-A873-6089ACEB2D9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328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C1DBD-35FB-4F87-BD35-852F34E2563D}" type="datetimeFigureOut">
              <a:rPr lang="th-TH"/>
              <a:pPr>
                <a:defRPr/>
              </a:pPr>
              <a:t>30/03/64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30CC-CD28-41EF-A969-D6AC111D343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54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BE3E5-77AD-4FEF-A79C-00C73C2FD1EB}" type="datetimeFigureOut">
              <a:rPr lang="th-TH"/>
              <a:pPr>
                <a:defRPr/>
              </a:pPr>
              <a:t>30/03/64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59F6-4C26-41E1-A388-05440FC0041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189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2FC19-9792-4BDE-BDD2-D2B5B21F75B3}" type="datetimeFigureOut">
              <a:rPr lang="th-TH"/>
              <a:pPr>
                <a:defRPr/>
              </a:pPr>
              <a:t>30/03/64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D42B2-AB4A-4E5D-9591-ECED1718B0A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121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488A-89B5-42E8-97BA-418FA1B38104}" type="datetimeFigureOut">
              <a:rPr lang="th-TH"/>
              <a:pPr>
                <a:defRPr/>
              </a:pPr>
              <a:t>30/03/64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FC92-9203-4EFF-B4CA-ECE878C3431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763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1ED8E-712E-482A-A7FE-7A6D7E5EB965}" type="datetimeFigureOut">
              <a:rPr lang="th-TH"/>
              <a:pPr>
                <a:defRPr/>
              </a:pPr>
              <a:t>30/03/64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22C1-8193-4F63-BBE9-11C79F36864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951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694E-9465-4EA1-9C61-E340C082C97C}" type="datetimeFigureOut">
              <a:rPr lang="th-TH"/>
              <a:pPr>
                <a:defRPr/>
              </a:pPr>
              <a:t>30/03/64</a:t>
            </a:fld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8564-AB28-444B-AAB8-3A5CA94923F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573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8" descr="0037 .ทางเลี่ยงเมืองสิงห์บุรี.jpg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2174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D5BE-1D94-4628-B001-189B690E8555}" type="datetimeFigureOut">
              <a:rPr lang="th-TH"/>
              <a:pPr>
                <a:defRPr/>
              </a:pPr>
              <a:t>30/03/64</a:t>
            </a:fld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DBEC-4E4A-4A05-BE27-4423946A649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604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90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4081-D949-4435-ABD5-FA5985A46ABC}" type="datetimeFigureOut">
              <a:rPr lang="th-TH"/>
              <a:pPr>
                <a:defRPr/>
              </a:pPr>
              <a:t>30/03/64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3757-F51B-4B5F-8CE3-E779FBCF78E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209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90" y="987428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902C5-EEB7-4CD8-8220-8687ED35D9ED}" type="datetimeFigureOut">
              <a:rPr lang="th-TH"/>
              <a:pPr>
                <a:defRPr/>
              </a:pPr>
              <a:t>30/03/64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B411F-EC38-4F08-9ABF-3C6789CCBC7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57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คลิกเพื่อแก้ไขสไตล์ชื่อเรื่องต้นแบบ</a:t>
            </a:r>
          </a:p>
        </p:txBody>
      </p:sp>
      <p:sp>
        <p:nvSpPr>
          <p:cNvPr id="1027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BD5E7C-B5BB-4073-9E27-5CDCDAF87009}" type="datetimeFigureOut">
              <a:rPr lang="th-TH"/>
              <a:pPr>
                <a:defRPr/>
              </a:pPr>
              <a:t>30/03/64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6AC4CE-8525-4E2B-A8A8-BCBF9B3D218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43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microsoft.com/office/2007/relationships/hdphoto" Target="../media/hdphoto1.wdp"/><Relationship Id="rId5" Type="http://schemas.openxmlformats.org/officeDocument/2006/relationships/image" Target="../media/image26.jpeg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42875"/>
            <a:ext cx="1023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กลุ่ม 2"/>
          <p:cNvGrpSpPr>
            <a:grpSpLocks/>
          </p:cNvGrpSpPr>
          <p:nvPr/>
        </p:nvGrpSpPr>
        <p:grpSpPr bwMode="auto">
          <a:xfrm>
            <a:off x="1870075" y="1079500"/>
            <a:ext cx="8451850" cy="457200"/>
            <a:chOff x="2424225" y="1302490"/>
            <a:chExt cx="8452881" cy="457200"/>
          </a:xfrm>
        </p:grpSpPr>
        <p:sp>
          <p:nvSpPr>
            <p:cNvPr id="3092" name="สี่เหลี่ยมผืนผ้ามุมมน 1"/>
            <p:cNvSpPr>
              <a:spLocks noChangeArrowheads="1"/>
            </p:cNvSpPr>
            <p:nvPr/>
          </p:nvSpPr>
          <p:spPr bwMode="auto">
            <a:xfrm>
              <a:off x="2424225" y="1302490"/>
              <a:ext cx="1658678" cy="457200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th-TH" sz="2000" b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ผู้บริหารระดับสูง</a:t>
              </a:r>
            </a:p>
          </p:txBody>
        </p:sp>
        <p:sp>
          <p:nvSpPr>
            <p:cNvPr id="3093" name="สี่เหลี่ยมผืนผ้ามุมมน 142"/>
            <p:cNvSpPr>
              <a:spLocks noChangeArrowheads="1"/>
            </p:cNvSpPr>
            <p:nvPr/>
          </p:nvSpPr>
          <p:spPr bwMode="auto">
            <a:xfrm>
              <a:off x="4825409" y="1302490"/>
              <a:ext cx="2541183" cy="4572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th-TH" sz="2000" b="1">
                  <a:latin typeface="TH SarabunPSK" pitchFamily="34" charset="-34"/>
                  <a:cs typeface="TH SarabunPSK" pitchFamily="34" charset="-34"/>
                </a:rPr>
                <a:t>ผู้อำนวยการสำนัก (ส่วนกลาง)</a:t>
              </a:r>
            </a:p>
          </p:txBody>
        </p:sp>
        <p:sp>
          <p:nvSpPr>
            <p:cNvPr id="3094" name="สี่เหลี่ยมผืนผ้ามุมมน 143"/>
            <p:cNvSpPr>
              <a:spLocks noChangeArrowheads="1"/>
            </p:cNvSpPr>
            <p:nvPr/>
          </p:nvSpPr>
          <p:spPr bwMode="auto">
            <a:xfrm>
              <a:off x="8178208" y="1302490"/>
              <a:ext cx="2698898" cy="4572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th-TH" sz="2000" b="1">
                  <a:latin typeface="TH SarabunPSK" pitchFamily="34" charset="-34"/>
                  <a:cs typeface="TH SarabunPSK" pitchFamily="34" charset="-34"/>
                </a:rPr>
                <a:t>ผู้อำนวยการสำนัก (ส่วนภูมิภาค)</a:t>
              </a:r>
            </a:p>
          </p:txBody>
        </p:sp>
      </p:grpSp>
      <p:cxnSp>
        <p:nvCxnSpPr>
          <p:cNvPr id="5" name="ตัวเชื่อมต่อตรง 4"/>
          <p:cNvCxnSpPr/>
          <p:nvPr/>
        </p:nvCxnSpPr>
        <p:spPr>
          <a:xfrm flipV="1">
            <a:off x="379413" y="1785938"/>
            <a:ext cx="11433175" cy="2222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-1773" y="2835087"/>
            <a:ext cx="2246220" cy="149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6"/>
          <a:stretch/>
        </p:blipFill>
        <p:spPr bwMode="auto">
          <a:xfrm>
            <a:off x="3844362" y="2032494"/>
            <a:ext cx="977019" cy="136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6608" r="11813"/>
          <a:stretch/>
        </p:blipFill>
        <p:spPr bwMode="auto">
          <a:xfrm rot="16200000">
            <a:off x="6436799" y="2231447"/>
            <a:ext cx="1402855" cy="98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6" t="7927" r="12339"/>
          <a:stretch/>
        </p:blipFill>
        <p:spPr bwMode="auto">
          <a:xfrm>
            <a:off x="3798888" y="4333535"/>
            <a:ext cx="1022493" cy="144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7892" r="11555" b="7362"/>
          <a:stretch/>
        </p:blipFill>
        <p:spPr bwMode="auto">
          <a:xfrm>
            <a:off x="6646862" y="4398029"/>
            <a:ext cx="976493" cy="14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4" name="TextBox 24"/>
          <p:cNvSpPr txBox="1">
            <a:spLocks noChangeArrowheads="1"/>
          </p:cNvSpPr>
          <p:nvPr/>
        </p:nvSpPr>
        <p:spPr bwMode="auto">
          <a:xfrm>
            <a:off x="3733800" y="5819775"/>
            <a:ext cx="2878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นายโกสินท์  พิทยะเวสด์สุนทร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วิศวกรใหญ่กรมทางหลวงชนบท</a:t>
            </a:r>
            <a:endParaRPr lang="en-US" sz="1200" b="1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en-US" sz="1200" b="1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ด้านควบคุมการก่อสร้าง)                                                                     สำนักงาน อาคาร ๒ ชั้น ๗ 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โทร ๐ ๒๕๕๑ ๕๑๗๗</a:t>
            </a:r>
          </a:p>
        </p:txBody>
      </p:sp>
      <p:sp>
        <p:nvSpPr>
          <p:cNvPr id="3085" name="TextBox 25"/>
          <p:cNvSpPr txBox="1">
            <a:spLocks noChangeArrowheads="1"/>
          </p:cNvSpPr>
          <p:nvPr/>
        </p:nvSpPr>
        <p:spPr bwMode="auto">
          <a:xfrm>
            <a:off x="6581775" y="5808663"/>
            <a:ext cx="28781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วิศว์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รัตน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โชติ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วิศวกรใหญ่กรมทางหลวงชนบท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                                                             (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ด้านบำรุงรักษาทางและสะพาน)                                                                       สำนักงาน อาคาร ๔ ชั้น ๓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๒๕๕๑ ๕๗๗๗</a:t>
            </a:r>
          </a:p>
        </p:txBody>
      </p:sp>
      <p:sp>
        <p:nvSpPr>
          <p:cNvPr id="3086" name="TextBox 26"/>
          <p:cNvSpPr txBox="1">
            <a:spLocks noChangeArrowheads="1"/>
          </p:cNvSpPr>
          <p:nvPr/>
        </p:nvSpPr>
        <p:spPr bwMode="auto">
          <a:xfrm>
            <a:off x="9237663" y="5845175"/>
            <a:ext cx="30114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นายทวี  แสงสุวรรณ</a:t>
            </a:r>
            <a:r>
              <a:rPr lang="th-TH" sz="1200" b="1" dirty="0" err="1" smtClean="0">
                <a:latin typeface="TH SarabunIT๙" pitchFamily="34" charset="-34"/>
                <a:cs typeface="TH SarabunIT๙" pitchFamily="34" charset="-34"/>
              </a:rPr>
              <a:t>โณ</a:t>
            </a:r>
            <a:endParaRPr lang="th-TH" sz="1200" b="1" dirty="0" smtClean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วิศวกร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ใหญ่กรมทางหลวง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ชนบท (รก.) 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ด้านสำรวจและออกแบบ)                                                                 สำนักงาน อาคาร ๒ ชั้น ๗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๒๕๕๑ ๕๑๕๙</a:t>
            </a:r>
          </a:p>
        </p:txBody>
      </p:sp>
      <p:sp>
        <p:nvSpPr>
          <p:cNvPr id="3087" name="TextBox 27"/>
          <p:cNvSpPr txBox="1">
            <a:spLocks noChangeArrowheads="1"/>
          </p:cNvSpPr>
          <p:nvPr/>
        </p:nvSpPr>
        <p:spPr bwMode="auto">
          <a:xfrm>
            <a:off x="9233149" y="3436144"/>
            <a:ext cx="2879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นายผดุงศักดิ์  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สรุจิ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กำจรวัฒนะ</a:t>
            </a:r>
          </a:p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รอง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อธิบดีกรมทางหลวงชนบท                                                                  สำนักงานรองอธิบดี อาคาร ๑ ชั้น ๑๒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A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๒๕๕๑ ๕๗๙๑ โทรสาร ๐ ๒๕๕๑ ๕๗๙๒</a:t>
            </a:r>
          </a:p>
        </p:txBody>
      </p:sp>
      <p:sp>
        <p:nvSpPr>
          <p:cNvPr id="3088" name="TextBox 28"/>
          <p:cNvSpPr txBox="1">
            <a:spLocks noChangeArrowheads="1"/>
          </p:cNvSpPr>
          <p:nvPr/>
        </p:nvSpPr>
        <p:spPr bwMode="auto">
          <a:xfrm>
            <a:off x="3757050" y="3424238"/>
            <a:ext cx="3124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นายประศักดิ์  บัณฑุนาค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รองอธิบดีกรมทางหลวงชนบท                                                                  สำนักงานรองอธิบดี อาคาร ๒ ชั้น ๗ 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โทร ๐ ๒๕๕๑ ๕๑๗๕ โทรสาร ๐ ๒๕๕๑ ๕๑๗๔</a:t>
            </a:r>
          </a:p>
        </p:txBody>
      </p:sp>
      <p:sp>
        <p:nvSpPr>
          <p:cNvPr id="3089" name="TextBox 29"/>
          <p:cNvSpPr txBox="1">
            <a:spLocks noChangeArrowheads="1"/>
          </p:cNvSpPr>
          <p:nvPr/>
        </p:nvSpPr>
        <p:spPr bwMode="auto">
          <a:xfrm>
            <a:off x="6553913" y="3435350"/>
            <a:ext cx="2879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นายไกวัลย์  โรจนานุ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กูล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รองอธิบดีกรมทางหลวงชนบท                                                                  สำนักงานรองอธิบดี อาคาร ๑ ชั้น ๑๒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A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๒๕๕๑ ๕๗๘๙ โทรสาร ๐ ๒๕๕๑ ๕๗๘๘</a:t>
            </a:r>
          </a:p>
        </p:txBody>
      </p:sp>
      <p:sp>
        <p:nvSpPr>
          <p:cNvPr id="3090" name="TextBox 30"/>
          <p:cNvSpPr txBox="1">
            <a:spLocks noChangeArrowheads="1"/>
          </p:cNvSpPr>
          <p:nvPr/>
        </p:nvSpPr>
        <p:spPr bwMode="auto">
          <a:xfrm>
            <a:off x="293688" y="4706938"/>
            <a:ext cx="3505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600" b="1" dirty="0">
                <a:latin typeface="TH SarabunIT๙" pitchFamily="34" charset="-34"/>
                <a:cs typeface="TH SarabunIT๙" pitchFamily="34" charset="-34"/>
              </a:rPr>
              <a:t>นายปฐม  เฉลย</a:t>
            </a:r>
            <a:r>
              <a:rPr lang="th-TH" sz="1600" b="1" dirty="0" err="1">
                <a:latin typeface="TH SarabunIT๙" pitchFamily="34" charset="-34"/>
                <a:cs typeface="TH SarabunIT๙" pitchFamily="34" charset="-34"/>
              </a:rPr>
              <a:t>วาเรศ</a:t>
            </a:r>
            <a:endParaRPr lang="en-US" sz="16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600" b="1" dirty="0">
                <a:latin typeface="TH SarabunIT๙" pitchFamily="34" charset="-34"/>
                <a:cs typeface="TH SarabunIT๙" pitchFamily="34" charset="-34"/>
              </a:rPr>
              <a:t>อธิบดีกรมทางหลวงชนบท                                                                  สำนักงานอธิบดี อาคาร ๑ ชั้น ๑๒</a:t>
            </a:r>
            <a:r>
              <a:rPr lang="en-US" sz="1600" b="1" dirty="0">
                <a:latin typeface="TH SarabunIT๙" pitchFamily="34" charset="-34"/>
                <a:cs typeface="TH SarabunIT๙" pitchFamily="34" charset="-34"/>
              </a:rPr>
              <a:t>A </a:t>
            </a:r>
            <a:endParaRPr lang="th-TH" sz="16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600" b="1" dirty="0">
                <a:latin typeface="TH SarabunIT๙" pitchFamily="34" charset="-34"/>
                <a:cs typeface="TH SarabunIT๙" pitchFamily="34" charset="-34"/>
              </a:rPr>
              <a:t>โทร. ๐ ๒๕๕๑ ๕๕๕๕ โทรสาร ๐ ๒๕๕๑ ๕๙๙๙</a:t>
            </a:r>
          </a:p>
        </p:txBody>
      </p:sp>
      <p:sp>
        <p:nvSpPr>
          <p:cNvPr id="32" name="Text Box 60"/>
          <p:cNvSpPr txBox="1">
            <a:spLocks noChangeArrowheads="1"/>
          </p:cNvSpPr>
          <p:nvPr/>
        </p:nvSpPr>
        <p:spPr bwMode="auto">
          <a:xfrm>
            <a:off x="3248025" y="211138"/>
            <a:ext cx="5695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รายนามผู้บริหารของกรมทางหลวงชนบท</a:t>
            </a: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0" t="11748" r="13955"/>
          <a:stretch/>
        </p:blipFill>
        <p:spPr bwMode="auto">
          <a:xfrm>
            <a:off x="9343775" y="2036679"/>
            <a:ext cx="888287" cy="140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9105223" y="4624499"/>
            <a:ext cx="1431311" cy="95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กลุ่ม 2"/>
          <p:cNvGrpSpPr>
            <a:grpSpLocks/>
          </p:cNvGrpSpPr>
          <p:nvPr/>
        </p:nvGrpSpPr>
        <p:grpSpPr bwMode="auto">
          <a:xfrm>
            <a:off x="1870075" y="1079500"/>
            <a:ext cx="8451850" cy="457200"/>
            <a:chOff x="2424225" y="1302490"/>
            <a:chExt cx="8452881" cy="457200"/>
          </a:xfrm>
        </p:grpSpPr>
        <p:sp>
          <p:nvSpPr>
            <p:cNvPr id="4118" name="สี่เหลี่ยมผืนผ้ามุมมน 1"/>
            <p:cNvSpPr>
              <a:spLocks noChangeArrowheads="1"/>
            </p:cNvSpPr>
            <p:nvPr/>
          </p:nvSpPr>
          <p:spPr bwMode="auto">
            <a:xfrm>
              <a:off x="2424225" y="1302490"/>
              <a:ext cx="1658678" cy="4572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th-TH" sz="2000" b="1">
                  <a:latin typeface="TH SarabunPSK" pitchFamily="34" charset="-34"/>
                  <a:cs typeface="TH SarabunPSK" pitchFamily="34" charset="-34"/>
                </a:rPr>
                <a:t>ผู้บริหารระดับสูง</a:t>
              </a:r>
            </a:p>
          </p:txBody>
        </p:sp>
        <p:sp>
          <p:nvSpPr>
            <p:cNvPr id="4119" name="สี่เหลี่ยมผืนผ้ามุมมน 142"/>
            <p:cNvSpPr>
              <a:spLocks noChangeArrowheads="1"/>
            </p:cNvSpPr>
            <p:nvPr/>
          </p:nvSpPr>
          <p:spPr bwMode="auto">
            <a:xfrm>
              <a:off x="4825409" y="1302490"/>
              <a:ext cx="2541183" cy="457200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th-TH" sz="2000" b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ผู้อำนวยการสำนัก (ส่วนกลาง)</a:t>
              </a:r>
            </a:p>
          </p:txBody>
        </p:sp>
        <p:sp>
          <p:nvSpPr>
            <p:cNvPr id="4120" name="สี่เหลี่ยมผืนผ้ามุมมน 143"/>
            <p:cNvSpPr>
              <a:spLocks noChangeArrowheads="1"/>
            </p:cNvSpPr>
            <p:nvPr/>
          </p:nvSpPr>
          <p:spPr bwMode="auto">
            <a:xfrm>
              <a:off x="8178208" y="1302490"/>
              <a:ext cx="2698898" cy="4572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th-TH" sz="2000" b="1">
                  <a:latin typeface="TH SarabunPSK" pitchFamily="34" charset="-34"/>
                  <a:cs typeface="TH SarabunPSK" pitchFamily="34" charset="-34"/>
                </a:rPr>
                <a:t>ผู้อำนวยการสำนัก (ส่วนภูมิภาค)</a:t>
              </a:r>
            </a:p>
          </p:txBody>
        </p:sp>
      </p:grpSp>
      <p:cxnSp>
        <p:nvCxnSpPr>
          <p:cNvPr id="147" name="ตัวเชื่อมต่อตรง 146"/>
          <p:cNvCxnSpPr/>
          <p:nvPr/>
        </p:nvCxnSpPr>
        <p:spPr>
          <a:xfrm flipV="1">
            <a:off x="379413" y="1785938"/>
            <a:ext cx="11433175" cy="2222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197486" y="2604316"/>
            <a:ext cx="1450363" cy="96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188258" y="2576053"/>
            <a:ext cx="1450364" cy="96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8948361" y="4668572"/>
            <a:ext cx="1436822" cy="95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8" name="TextBox 16"/>
          <p:cNvSpPr txBox="1">
            <a:spLocks noChangeArrowheads="1"/>
          </p:cNvSpPr>
          <p:nvPr/>
        </p:nvSpPr>
        <p:spPr bwMode="auto">
          <a:xfrm>
            <a:off x="1347788" y="2660650"/>
            <a:ext cx="1900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พีรพัฒน์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   ภู่ตันติกุล</a:t>
            </a:r>
          </a:p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ผู้อำนวยการ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สำนักบริหาร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กลาง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๒๕๕๑ ๕๐๗๖, ๕๐๗๘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๒๕๕๑ ๕๐๗๕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๐๘ ๑๘๓๔ ๐๑๗๘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อี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เมล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gear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12_045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@hotmail.com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 </a:t>
            </a:r>
          </a:p>
        </p:txBody>
      </p:sp>
      <p:sp>
        <p:nvSpPr>
          <p:cNvPr id="4109" name="TextBox 17"/>
          <p:cNvSpPr txBox="1">
            <a:spLocks noChangeArrowheads="1"/>
          </p:cNvSpPr>
          <p:nvPr/>
        </p:nvSpPr>
        <p:spPr bwMode="auto">
          <a:xfrm>
            <a:off x="4457700" y="2679700"/>
            <a:ext cx="174121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นางสาวฉัตรนภา  รักชาติเจริญ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ผู้อำนวยการสำนักกฎหมาย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๒๕๕๑ ๕๐๓๐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๒๕๕๑ ๕๐๓๒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๐๘ ๑๔๔๑ ๘๖๒๑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อีเมล์ : 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chat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_3998@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hotmail.com</a:t>
            </a:r>
          </a:p>
        </p:txBody>
      </p:sp>
      <p:sp>
        <p:nvSpPr>
          <p:cNvPr id="4110" name="TextBox 18"/>
          <p:cNvSpPr txBox="1">
            <a:spLocks noChangeArrowheads="1"/>
          </p:cNvSpPr>
          <p:nvPr/>
        </p:nvSpPr>
        <p:spPr bwMode="auto">
          <a:xfrm>
            <a:off x="7399338" y="2667000"/>
            <a:ext cx="2879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นายวทัญญู  ฐิตานุวงศ์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ผู้อำนวยการสำนักก่อสร้างทาง  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โทร ๐ ๒๕๕๑ ๕๕๙๙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โทรสาร ๐ ๒๕๕๑ ๕๖๑๕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มือถือ  ๐๘ ๑๗๗๗ ๗๗๖4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อีเมล : </a:t>
            </a:r>
            <a:r>
              <a:rPr lang="en-US" sz="1200" b="1">
                <a:latin typeface="TH SarabunIT๙" pitchFamily="34" charset="-34"/>
                <a:cs typeface="TH SarabunIT๙" pitchFamily="34" charset="-34"/>
              </a:rPr>
              <a:t>triwatanyu@gmail.com</a:t>
            </a:r>
            <a:endParaRPr lang="en-US" sz="12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11" name="TextBox 19"/>
          <p:cNvSpPr txBox="1">
            <a:spLocks noChangeArrowheads="1"/>
          </p:cNvSpPr>
          <p:nvPr/>
        </p:nvSpPr>
        <p:spPr bwMode="auto">
          <a:xfrm>
            <a:off x="10145713" y="2671763"/>
            <a:ext cx="2879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นายอภิชัย  วชิระปราการ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พงษ์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ผู้อำนวยการ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สำนักก่อสร้าง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สะพาน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๒๕๕๑ ๕๕๒๒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๒๕๕๑ ๕๕๓๔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๐๖ ๑๖๒๗ ๖๕๕๕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อีเมล์ : </a:t>
            </a:r>
            <a:r>
              <a:rPr lang="en-US" sz="1200" b="1" dirty="0" smtClean="0">
                <a:latin typeface="TH SarabunIT๙" pitchFamily="34" charset="-34"/>
                <a:cs typeface="TH SarabunIT๙" pitchFamily="34" charset="-34"/>
              </a:rPr>
              <a:t>apichai71@yahoo.com</a:t>
            </a:r>
            <a:endParaRPr lang="en-US" sz="1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112" name="TextBox 20"/>
          <p:cNvSpPr txBox="1">
            <a:spLocks noChangeArrowheads="1"/>
          </p:cNvSpPr>
          <p:nvPr/>
        </p:nvSpPr>
        <p:spPr bwMode="auto">
          <a:xfrm>
            <a:off x="1381125" y="4751388"/>
            <a:ext cx="2879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พีรพัฒน์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   ภู่ตันติกุล</a:t>
            </a:r>
          </a:p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ผู้อำนวยการ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สำนักเครื่องกลและ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สื่อสาร (รก.) 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๒๕๕๑ ๕๐๙๙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๒๕๕๑ ๕๑๑๔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</a:t>
            </a:r>
            <a:endParaRPr lang="th-TH" sz="1200" b="1" dirty="0" smtClean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อี</a:t>
            </a:r>
            <a:r>
              <a:rPr lang="th-TH" sz="1200" b="1" dirty="0" err="1" smtClean="0">
                <a:latin typeface="TH SarabunIT๙" pitchFamily="34" charset="-34"/>
                <a:cs typeface="TH SarabunIT๙" pitchFamily="34" charset="-34"/>
              </a:rPr>
              <a:t>เมล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 :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113" name="TextBox 21"/>
          <p:cNvSpPr txBox="1">
            <a:spLocks noChangeArrowheads="1"/>
          </p:cNvSpPr>
          <p:nvPr/>
        </p:nvSpPr>
        <p:spPr bwMode="auto">
          <a:xfrm>
            <a:off x="4439600" y="4751388"/>
            <a:ext cx="2879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นายชูชัย  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พนัส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อัมพร</a:t>
            </a:r>
          </a:p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ผู้อำนวยการ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สำนักบำรุงทาง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๒๕๕๑ ๕๒๓๙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 ๐ ๒๕๕๑ ๕๒๓๒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๐๘ ๑๘๓๔ ๐๑๗๘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อี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เมล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gear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12_045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@hotmail.com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 </a:t>
            </a:r>
          </a:p>
        </p:txBody>
      </p:sp>
      <p:sp>
        <p:nvSpPr>
          <p:cNvPr id="4114" name="TextBox 22"/>
          <p:cNvSpPr txBox="1">
            <a:spLocks noChangeArrowheads="1"/>
          </p:cNvSpPr>
          <p:nvPr/>
        </p:nvSpPr>
        <p:spPr bwMode="auto">
          <a:xfrm>
            <a:off x="7388226" y="4751388"/>
            <a:ext cx="1555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นายเจริญ  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พยุง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วิวัฒนกูล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ผู้อำนวยการ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สำนัก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ฝึกอบรม 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    ๐ ๒๕๕๑ ๕๓๓๑    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 ๐ ๒๕๕๑ ๕๓๓๐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 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๐๘ 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๗๘๓๒ 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๘๐๐๐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อีเมล์ 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:</a:t>
            </a:r>
            <a:endParaRPr lang="en-US" sz="1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115" name="TextBox 23"/>
          <p:cNvSpPr txBox="1">
            <a:spLocks noChangeArrowheads="1"/>
          </p:cNvSpPr>
          <p:nvPr/>
        </p:nvSpPr>
        <p:spPr bwMode="auto">
          <a:xfrm>
            <a:off x="10145713" y="4751388"/>
            <a:ext cx="2879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นายทวี  แสงสุวรรณ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โณ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ผู้อำนวยการสำนักวิเคราะห์ วิจัยและพัฒนา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    ๐ ๒๕๕๑ ๕๘๕๐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 ๐ ๒๕๕๑ ๕๘๔๐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 ๐๘ ๑๙๑๐ ๓๘๙๓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อีเมล์ : 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weedrr@gmail.com</a:t>
            </a:r>
          </a:p>
        </p:txBody>
      </p:sp>
      <p:pic>
        <p:nvPicPr>
          <p:cNvPr id="4116" name="รูปภาพ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42875"/>
            <a:ext cx="1023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60"/>
          <p:cNvSpPr txBox="1">
            <a:spLocks noChangeArrowheads="1"/>
          </p:cNvSpPr>
          <p:nvPr/>
        </p:nvSpPr>
        <p:spPr bwMode="auto">
          <a:xfrm>
            <a:off x="3248025" y="211138"/>
            <a:ext cx="5695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รายนามผู้บริหารของกรมทางหลวงชนบท</a:t>
            </a: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9650"/>
          <a:stretch/>
        </p:blipFill>
        <p:spPr bwMode="auto">
          <a:xfrm>
            <a:off x="9207563" y="2363548"/>
            <a:ext cx="938150" cy="145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8"/>
          <a:stretch/>
        </p:blipFill>
        <p:spPr bwMode="auto">
          <a:xfrm rot="16200000">
            <a:off x="3224192" y="4687071"/>
            <a:ext cx="1371599" cy="98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985" y="4495800"/>
            <a:ext cx="94146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37686" y="4658768"/>
            <a:ext cx="1450359" cy="96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39156" y="2604315"/>
            <a:ext cx="1450359" cy="96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กลุ่ม 2"/>
          <p:cNvGrpSpPr>
            <a:grpSpLocks/>
          </p:cNvGrpSpPr>
          <p:nvPr/>
        </p:nvGrpSpPr>
        <p:grpSpPr bwMode="auto">
          <a:xfrm>
            <a:off x="1870075" y="1079500"/>
            <a:ext cx="8451850" cy="457200"/>
            <a:chOff x="2424225" y="1302490"/>
            <a:chExt cx="8452881" cy="457200"/>
          </a:xfrm>
        </p:grpSpPr>
        <p:sp>
          <p:nvSpPr>
            <p:cNvPr id="5142" name="สี่เหลี่ยมผืนผ้ามุมมน 1"/>
            <p:cNvSpPr>
              <a:spLocks noChangeArrowheads="1"/>
            </p:cNvSpPr>
            <p:nvPr/>
          </p:nvSpPr>
          <p:spPr bwMode="auto">
            <a:xfrm>
              <a:off x="2424225" y="1302490"/>
              <a:ext cx="1658678" cy="4572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th-TH" sz="2000" b="1">
                  <a:latin typeface="TH SarabunPSK" pitchFamily="34" charset="-34"/>
                  <a:cs typeface="TH SarabunPSK" pitchFamily="34" charset="-34"/>
                </a:rPr>
                <a:t>ผู้บริหารระดับสูง</a:t>
              </a:r>
            </a:p>
          </p:txBody>
        </p:sp>
        <p:sp>
          <p:nvSpPr>
            <p:cNvPr id="5143" name="สี่เหลี่ยมผืนผ้ามุมมน 142"/>
            <p:cNvSpPr>
              <a:spLocks noChangeArrowheads="1"/>
            </p:cNvSpPr>
            <p:nvPr/>
          </p:nvSpPr>
          <p:spPr bwMode="auto">
            <a:xfrm>
              <a:off x="4825409" y="1302490"/>
              <a:ext cx="2541183" cy="457200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th-TH" sz="2000" b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ผู้อำนวยการสำนัก (ส่วนกลาง)</a:t>
              </a:r>
            </a:p>
          </p:txBody>
        </p:sp>
        <p:sp>
          <p:nvSpPr>
            <p:cNvPr id="5144" name="สี่เหลี่ยมผืนผ้ามุมมน 143"/>
            <p:cNvSpPr>
              <a:spLocks noChangeArrowheads="1"/>
            </p:cNvSpPr>
            <p:nvPr/>
          </p:nvSpPr>
          <p:spPr bwMode="auto">
            <a:xfrm>
              <a:off x="8178208" y="1302490"/>
              <a:ext cx="2698898" cy="4572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th-TH" sz="2000" b="1">
                  <a:latin typeface="TH SarabunPSK" pitchFamily="34" charset="-34"/>
                  <a:cs typeface="TH SarabunPSK" pitchFamily="34" charset="-34"/>
                </a:rPr>
                <a:t>ผู้อำนวยการสำนัก (ส่วนภูมิภาค)</a:t>
              </a:r>
            </a:p>
          </p:txBody>
        </p:sp>
      </p:grpSp>
      <p:cxnSp>
        <p:nvCxnSpPr>
          <p:cNvPr id="147" name="ตัวเชื่อมต่อตรง 146"/>
          <p:cNvCxnSpPr/>
          <p:nvPr/>
        </p:nvCxnSpPr>
        <p:spPr>
          <a:xfrm flipV="1">
            <a:off x="379413" y="1785938"/>
            <a:ext cx="11433175" cy="2222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9020290" y="4562948"/>
            <a:ext cx="1432522" cy="95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230596" y="4539956"/>
            <a:ext cx="1432520" cy="95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350" y="4359232"/>
            <a:ext cx="1011238" cy="132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160004" y="2610654"/>
            <a:ext cx="1444798" cy="9631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2" name="TextBox 17"/>
          <p:cNvSpPr txBox="1">
            <a:spLocks noChangeArrowheads="1"/>
          </p:cNvSpPr>
          <p:nvPr/>
        </p:nvSpPr>
        <p:spPr bwMode="auto">
          <a:xfrm>
            <a:off x="10253663" y="4607300"/>
            <a:ext cx="2879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นายชยทัต  วัฒนกูล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ผู้อำนวยการกองส่งเสริมจริยธรรม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และป้องกันการทุจริต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โทร  ๐ ๒๕๕๑ ๕๙๓๒, ๐ ๒๕๕๑ ๕๙๓๘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มือถือ  ๐๘ ๓๐๓๔ ๙๖๐๓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อีเมล์ :  </a:t>
            </a:r>
            <a:r>
              <a:rPr lang="en-US" sz="1200" b="1">
                <a:latin typeface="TH SarabunIT๙" pitchFamily="34" charset="-34"/>
                <a:cs typeface="TH SarabunIT๙" pitchFamily="34" charset="-34"/>
              </a:rPr>
              <a:t>deac@drr.go.th</a:t>
            </a:r>
          </a:p>
        </p:txBody>
      </p:sp>
      <p:sp>
        <p:nvSpPr>
          <p:cNvPr id="5133" name="TextBox 18"/>
          <p:cNvSpPr txBox="1">
            <a:spLocks noChangeArrowheads="1"/>
          </p:cNvSpPr>
          <p:nvPr/>
        </p:nvSpPr>
        <p:spPr bwMode="auto">
          <a:xfrm>
            <a:off x="4456113" y="4593013"/>
            <a:ext cx="2879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นายพฤษภ  ศรีบุรี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ผู้อำนวยการสำนักงานพัฒนาระบบบริหาร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โทร ๐ ๒๕๕๑ ๕๙๒5  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โทรสาร ๐ ๒๕๕๑ ๕๙๒๘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มือถือ  ๐๘ ๑๖๐๓ ๖๗๒๕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อีเมล์ : </a:t>
            </a:r>
            <a:r>
              <a:rPr lang="en-US" sz="1200" b="1">
                <a:latin typeface="TH SarabunIT๙" pitchFamily="34" charset="-34"/>
                <a:cs typeface="TH SarabunIT๙" pitchFamily="34" charset="-34"/>
              </a:rPr>
              <a:t>opdc@drr.go.th</a:t>
            </a:r>
            <a:endParaRPr lang="th-TH" sz="1200" b="1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134" name="TextBox 19"/>
          <p:cNvSpPr txBox="1">
            <a:spLocks noChangeArrowheads="1"/>
          </p:cNvSpPr>
          <p:nvPr/>
        </p:nvSpPr>
        <p:spPr bwMode="auto">
          <a:xfrm>
            <a:off x="7410451" y="4591425"/>
            <a:ext cx="199125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ว่าง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ผู้อำนวยการสำนักงานตรวจสอบภายใน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๒๕๕๑ ๕๗๒๙     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 โทรสาร ๐ ๒๕๕๑ ๕๗๓๕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 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     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อีเมล์ : </a:t>
            </a:r>
            <a:r>
              <a:rPr lang="en-US" sz="1200" b="1" dirty="0" smtClean="0">
                <a:latin typeface="TH SarabunIT๙" pitchFamily="34" charset="-34"/>
                <a:cs typeface="TH SarabunIT๙" pitchFamily="34" charset="-34"/>
              </a:rPr>
              <a:t>Internalaudit@drr.go.th</a:t>
            </a:r>
            <a:endParaRPr lang="en-US" sz="1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135" name="TextBox 20"/>
          <p:cNvSpPr txBox="1">
            <a:spLocks noChangeArrowheads="1"/>
          </p:cNvSpPr>
          <p:nvPr/>
        </p:nvSpPr>
        <p:spPr bwMode="auto">
          <a:xfrm>
            <a:off x="10253663" y="2676816"/>
            <a:ext cx="2879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สมโภชน์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   เรืองพระยา</a:t>
            </a:r>
          </a:p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ผู้อำนวยการ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กอง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แผนงาน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๒๕๕๑ ๕๗๐๑ - ๒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๒๕๕๑ ๕๗๐๐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 ๐๘ 9219 4604    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อีเมล์ : 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somphot_r@drr.go.th</a:t>
            </a:r>
          </a:p>
        </p:txBody>
      </p:sp>
      <p:sp>
        <p:nvSpPr>
          <p:cNvPr id="5136" name="TextBox 21"/>
          <p:cNvSpPr txBox="1">
            <a:spLocks noChangeArrowheads="1"/>
          </p:cNvSpPr>
          <p:nvPr/>
        </p:nvSpPr>
        <p:spPr bwMode="auto">
          <a:xfrm>
            <a:off x="1398588" y="4402513"/>
            <a:ext cx="184943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นายชาครีย์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  บำรุงวงศ์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ผู้อำนวยการศูนย์เทคโนโลยีสารสนเทศ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และการสื่อสาร 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(รก.)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    ๐ ๒๕๕๑ ๕๐๓๖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๒๕๕๑ ๕๐๔๑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๐๘ ๙๑๗๑ ๗๓๓๔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อีเมล์ : 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chakreeb@drr.go.th </a:t>
            </a:r>
          </a:p>
        </p:txBody>
      </p:sp>
      <p:sp>
        <p:nvSpPr>
          <p:cNvPr id="5137" name="TextBox 22"/>
          <p:cNvSpPr txBox="1">
            <a:spLocks noChangeArrowheads="1"/>
          </p:cNvSpPr>
          <p:nvPr/>
        </p:nvSpPr>
        <p:spPr bwMode="auto">
          <a:xfrm>
            <a:off x="1398589" y="2448216"/>
            <a:ext cx="203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นายณรงค์  คู่บารมี</a:t>
            </a:r>
            <a:endParaRPr lang="en-US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ผู้อำนวยการ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สำนักส่งเสริมการพัฒนา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ทางหลวง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ท้องถิ่น 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    ๐ ๒๕๕๑ ๕๙๘๗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๒๕๕๑ ๕๙๗๐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 ๐๘ ๙๗๘๐ ๔๗๓๔  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อีเมล์ : 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narongk5235@hotmail.com</a:t>
            </a:r>
          </a:p>
        </p:txBody>
      </p:sp>
      <p:sp>
        <p:nvSpPr>
          <p:cNvPr id="5138" name="TextBox 23"/>
          <p:cNvSpPr txBox="1">
            <a:spLocks noChangeArrowheads="1"/>
          </p:cNvSpPr>
          <p:nvPr/>
        </p:nvSpPr>
        <p:spPr bwMode="auto">
          <a:xfrm>
            <a:off x="4424363" y="2664116"/>
            <a:ext cx="2879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นายจีระ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พงษ์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  ปิณฑะบุตร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ผู้อำนวยการสำนักสำรวจและออกแบบ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 ๐ ๒๕๕๑ ๕476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๒๕๕๑ ๕458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 08 1834 1106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อีเมล์ : 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gpong.drr@gmail.com</a:t>
            </a:r>
          </a:p>
        </p:txBody>
      </p:sp>
      <p:sp>
        <p:nvSpPr>
          <p:cNvPr id="5139" name="TextBox 24"/>
          <p:cNvSpPr txBox="1">
            <a:spLocks noChangeArrowheads="1"/>
          </p:cNvSpPr>
          <p:nvPr/>
        </p:nvSpPr>
        <p:spPr bwMode="auto">
          <a:xfrm>
            <a:off x="7377113" y="2670466"/>
            <a:ext cx="28797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นายศาศวัต  ภูริภัสสรกุล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ผู้อำนวยการสำนักอำนวยความปลอดภัย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โทร     ๐ ๒๕๕๑ ๕๓๐๖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โทรสาร ๐ ๒๕๕๑ ๕๓๐๑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มือถือ ๐๘ ๑๙๘๔ ๐๖๔๕</a:t>
            </a:r>
          </a:p>
          <a:p>
            <a:pPr eaLnBrk="1" hangingPunct="1"/>
            <a:r>
              <a:rPr lang="th-TH" sz="1200" b="1">
                <a:latin typeface="TH SarabunPSK" pitchFamily="34" charset="-34"/>
                <a:cs typeface="TH SarabunPSK" pitchFamily="34" charset="-34"/>
              </a:rPr>
              <a:t>อีเมล์ : </a:t>
            </a:r>
            <a:r>
              <a:rPr lang="en-US" sz="1200" b="1">
                <a:latin typeface="TH SarabunPSK" pitchFamily="34" charset="-34"/>
                <a:cs typeface="TH SarabunPSK" pitchFamily="34" charset="-34"/>
              </a:rPr>
              <a:t>swpk16@gmail.com</a:t>
            </a:r>
            <a:endParaRPr lang="th-TH" sz="1200" b="1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endParaRPr lang="th-TH" sz="1200" b="1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5140" name="รูปภาพ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42875"/>
            <a:ext cx="1023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60"/>
          <p:cNvSpPr txBox="1">
            <a:spLocks noChangeArrowheads="1"/>
          </p:cNvSpPr>
          <p:nvPr/>
        </p:nvSpPr>
        <p:spPr bwMode="auto">
          <a:xfrm>
            <a:off x="3248025" y="211138"/>
            <a:ext cx="5695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รายนามผู้บริหารของกรมทางหลวงชนบท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49683" y="2553115"/>
            <a:ext cx="1426007" cy="95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r="14972" b="9899"/>
          <a:stretch/>
        </p:blipFill>
        <p:spPr bwMode="auto">
          <a:xfrm>
            <a:off x="3469349" y="2358330"/>
            <a:ext cx="955014" cy="142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9"/>
          <a:stretch/>
        </p:blipFill>
        <p:spPr bwMode="auto">
          <a:xfrm rot="16200000">
            <a:off x="9030671" y="2570496"/>
            <a:ext cx="1411760" cy="101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กลุ่ม 2"/>
          <p:cNvGrpSpPr>
            <a:grpSpLocks/>
          </p:cNvGrpSpPr>
          <p:nvPr/>
        </p:nvGrpSpPr>
        <p:grpSpPr bwMode="auto">
          <a:xfrm>
            <a:off x="1870075" y="1079500"/>
            <a:ext cx="8451850" cy="457200"/>
            <a:chOff x="2424225" y="1302490"/>
            <a:chExt cx="8452881" cy="457200"/>
          </a:xfrm>
        </p:grpSpPr>
        <p:sp>
          <p:nvSpPr>
            <p:cNvPr id="6166" name="สี่เหลี่ยมผืนผ้ามุมมน 1"/>
            <p:cNvSpPr>
              <a:spLocks noChangeArrowheads="1"/>
            </p:cNvSpPr>
            <p:nvPr/>
          </p:nvSpPr>
          <p:spPr bwMode="auto">
            <a:xfrm>
              <a:off x="2424225" y="1302490"/>
              <a:ext cx="1658678" cy="4572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th-TH" sz="2000" b="1">
                  <a:latin typeface="TH SarabunPSK" pitchFamily="34" charset="-34"/>
                  <a:cs typeface="TH SarabunPSK" pitchFamily="34" charset="-34"/>
                </a:rPr>
                <a:t>ผู้บริหารระดับสูง</a:t>
              </a:r>
            </a:p>
          </p:txBody>
        </p:sp>
        <p:sp>
          <p:nvSpPr>
            <p:cNvPr id="6167" name="สี่เหลี่ยมผืนผ้ามุมมน 142"/>
            <p:cNvSpPr>
              <a:spLocks noChangeArrowheads="1"/>
            </p:cNvSpPr>
            <p:nvPr/>
          </p:nvSpPr>
          <p:spPr bwMode="auto">
            <a:xfrm>
              <a:off x="4825409" y="1302490"/>
              <a:ext cx="2541183" cy="4572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th-TH" sz="2000" b="1">
                  <a:latin typeface="TH SarabunPSK" pitchFamily="34" charset="-34"/>
                  <a:cs typeface="TH SarabunPSK" pitchFamily="34" charset="-34"/>
                </a:rPr>
                <a:t>ผู้อำนวยการสำนัก (ส่วนกลาง)</a:t>
              </a:r>
            </a:p>
          </p:txBody>
        </p:sp>
        <p:sp>
          <p:nvSpPr>
            <p:cNvPr id="6168" name="สี่เหลี่ยมผืนผ้ามุมมน 143"/>
            <p:cNvSpPr>
              <a:spLocks noChangeArrowheads="1"/>
            </p:cNvSpPr>
            <p:nvPr/>
          </p:nvSpPr>
          <p:spPr bwMode="auto">
            <a:xfrm>
              <a:off x="8178208" y="1302490"/>
              <a:ext cx="2698898" cy="457200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th-TH" sz="2000" b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ผู้อำนวยการสำนัก (ส่วนภูมิภาค)</a:t>
              </a:r>
            </a:p>
          </p:txBody>
        </p:sp>
      </p:grpSp>
      <p:cxnSp>
        <p:nvCxnSpPr>
          <p:cNvPr id="8" name="ตัวเชื่อมต่อตรง 7"/>
          <p:cNvCxnSpPr/>
          <p:nvPr/>
        </p:nvCxnSpPr>
        <p:spPr>
          <a:xfrm flipV="1">
            <a:off x="379413" y="1785938"/>
            <a:ext cx="11433175" cy="2222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6" t="5281" r="4114" b="19723"/>
          <a:stretch/>
        </p:blipFill>
        <p:spPr bwMode="auto">
          <a:xfrm>
            <a:off x="6279388" y="2482846"/>
            <a:ext cx="1017587" cy="138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9" t="425" r="31067" b="-425"/>
          <a:stretch/>
        </p:blipFill>
        <p:spPr bwMode="auto">
          <a:xfrm>
            <a:off x="424589" y="4528717"/>
            <a:ext cx="1005749" cy="144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0457" y="4663313"/>
            <a:ext cx="98278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9"/>
          <a:stretch/>
        </p:blipFill>
        <p:spPr bwMode="auto">
          <a:xfrm rot="16200000">
            <a:off x="9009459" y="2641265"/>
            <a:ext cx="1412085" cy="102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รูปภาพ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42875"/>
            <a:ext cx="1023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Box 25"/>
          <p:cNvSpPr txBox="1">
            <a:spLocks noChangeArrowheads="1"/>
          </p:cNvSpPr>
          <p:nvPr/>
        </p:nvSpPr>
        <p:spPr bwMode="auto">
          <a:xfrm>
            <a:off x="7308850" y="2743200"/>
            <a:ext cx="2879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นายชัชวาล   ฤกษ์อร่าม</a:t>
            </a:r>
            <a:endParaRPr lang="en-US" sz="1200" b="1" dirty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ผู้อำนวยการสำนักงานทางหลวงชนบทที่ ๓ </a:t>
            </a:r>
            <a:endParaRPr lang="en-US" sz="1200" b="1" dirty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โทร ๐ ๓๘๒๐ ๑๑๓๘ ต่อ ๑๑๘</a:t>
            </a:r>
            <a:endParaRPr lang="en-US" sz="1200" b="1" dirty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โทรสาร ๐ ๓๘๒๐ ๑๑๔๔</a:t>
            </a:r>
            <a:endParaRPr lang="en-US" sz="1200" b="1" dirty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มือถือ ๐๘ ๔๔๔๕ ๙๙๙๑</a:t>
            </a:r>
            <a:endParaRPr lang="en-US" sz="1200" b="1" dirty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อีเมล์ : 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lerkaramch@yahoo.com</a:t>
            </a:r>
          </a:p>
        </p:txBody>
      </p:sp>
      <p:sp>
        <p:nvSpPr>
          <p:cNvPr id="6158" name="TextBox 26"/>
          <p:cNvSpPr txBox="1">
            <a:spLocks noChangeArrowheads="1"/>
          </p:cNvSpPr>
          <p:nvPr/>
        </p:nvSpPr>
        <p:spPr bwMode="auto">
          <a:xfrm>
            <a:off x="1430338" y="4843463"/>
            <a:ext cx="2878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นายสำราญ    สวัสดิ์พูน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ผู้อำนวยการสำนักงานทางหลวงชนบทที่ ๕ 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โทร ๐ ๔๔๓๗ ๐๗๓๔ – ๓๗ ต่อ 115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โทรสาร ๐ ๔๔๓๗ ๐๗๒๙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มือถือ ๐๘ 9917 9119</a:t>
            </a:r>
          </a:p>
          <a:p>
            <a:pPr eaLnBrk="1" hangingPunct="1"/>
            <a:r>
              <a:rPr lang="th-TH" sz="1200" b="1">
                <a:latin typeface="TH SarabunPSK" pitchFamily="34" charset="-34"/>
                <a:cs typeface="TH SarabunPSK" pitchFamily="34" charset="-34"/>
              </a:rPr>
              <a:t>อีเมล์ : </a:t>
            </a:r>
            <a:r>
              <a:rPr lang="en-US" sz="1200" b="1">
                <a:latin typeface="TH SarabunPSK" pitchFamily="34" charset="-34"/>
                <a:cs typeface="TH SarabunPSK" pitchFamily="34" charset="-34"/>
              </a:rPr>
              <a:t>s_sawat2015@hotmail.com</a:t>
            </a:r>
          </a:p>
        </p:txBody>
      </p:sp>
      <p:sp>
        <p:nvSpPr>
          <p:cNvPr id="6159" name="TextBox 27"/>
          <p:cNvSpPr txBox="1">
            <a:spLocks noChangeArrowheads="1"/>
          </p:cNvSpPr>
          <p:nvPr/>
        </p:nvSpPr>
        <p:spPr bwMode="auto">
          <a:xfrm>
            <a:off x="4333875" y="4829175"/>
            <a:ext cx="2879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นายประจักษ์   รัต</a:t>
            </a:r>
            <a:r>
              <a:rPr lang="th-TH" sz="1200" b="1" dirty="0" err="1" smtClean="0">
                <a:latin typeface="TH SarabunIT๙" pitchFamily="34" charset="-34"/>
                <a:cs typeface="TH SarabunIT๙" pitchFamily="34" charset="-34"/>
              </a:rPr>
              <a:t>นมณี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ผู้อำนวยการ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สำนักงานทางหลวงชนบทที่ ๖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๔๓๓๙ ๓๖๑๓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๔๓๓๙ ๓๖๑๔ ต่อ ๑๑ </a:t>
            </a:r>
          </a:p>
          <a:p>
            <a:pPr eaLnBrk="1" hangingPunct="1"/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มือถือ  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08 1936 6354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eaLnBrk="1" hangingPunct="1"/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อีเมล์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drr6@drr.go.th</a:t>
            </a:r>
            <a:endParaRPr lang="th-TH" sz="1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60" name="TextBox 28"/>
          <p:cNvSpPr txBox="1">
            <a:spLocks noChangeArrowheads="1"/>
          </p:cNvSpPr>
          <p:nvPr/>
        </p:nvSpPr>
        <p:spPr bwMode="auto">
          <a:xfrm>
            <a:off x="10226675" y="4900613"/>
            <a:ext cx="2879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นายทักษิณ   บุญต่อ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ผู้อำนวยการสำนักงานทางหลวงชนบทที่ ๘ 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โทร ๐ ๕๖๒๖ ๗๓๑๓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โทรสาร  ๐ ๕๖๒๖ ๗๓๑๓</a:t>
            </a:r>
          </a:p>
          <a:p>
            <a:pPr eaLnBrk="1" hangingPunct="1"/>
            <a:r>
              <a:rPr lang="th-TH" sz="1200" b="1">
                <a:latin typeface="TH SarabunIT๙" pitchFamily="34" charset="-34"/>
                <a:cs typeface="TH SarabunIT๙" pitchFamily="34" charset="-34"/>
              </a:rPr>
              <a:t>มือถือ ๐๘ ๙๘๑๓ ๐๕๔๑</a:t>
            </a:r>
          </a:p>
          <a:p>
            <a:pPr eaLnBrk="1" hangingPunct="1"/>
            <a:r>
              <a:rPr lang="th-TH" sz="1200" b="1">
                <a:latin typeface="TH SarabunPSK" pitchFamily="34" charset="-34"/>
                <a:cs typeface="TH SarabunPSK" pitchFamily="34" charset="-34"/>
              </a:rPr>
              <a:t>อีเมล์ : </a:t>
            </a:r>
            <a:r>
              <a:rPr lang="en-US" sz="1200" b="1">
                <a:latin typeface="TH SarabunPSK" pitchFamily="34" charset="-34"/>
                <a:cs typeface="TH SarabunPSK" pitchFamily="34" charset="-34"/>
              </a:rPr>
              <a:t>thaksin777@hotmail.co.th</a:t>
            </a:r>
          </a:p>
        </p:txBody>
      </p:sp>
      <p:sp>
        <p:nvSpPr>
          <p:cNvPr id="6161" name="TextBox 29"/>
          <p:cNvSpPr txBox="1">
            <a:spLocks noChangeArrowheads="1"/>
          </p:cNvSpPr>
          <p:nvPr/>
        </p:nvSpPr>
        <p:spPr bwMode="auto">
          <a:xfrm>
            <a:off x="1403350" y="2700338"/>
            <a:ext cx="2879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นายจิ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รโชติ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ปัญญาประดิษฐ์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ผู้อำนวยการ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สำนักงานทางหลวงชนบทที่ 1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๒๙๘๗ ๘๐๕๓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๒๙๘๗ ๘๐๕๓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 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08 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1834 1194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อีเมล์ : 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panyapradit@gmail.com</a:t>
            </a:r>
          </a:p>
        </p:txBody>
      </p:sp>
      <p:sp>
        <p:nvSpPr>
          <p:cNvPr id="6162" name="TextBox 27"/>
          <p:cNvSpPr txBox="1">
            <a:spLocks noChangeArrowheads="1"/>
          </p:cNvSpPr>
          <p:nvPr/>
        </p:nvSpPr>
        <p:spPr bwMode="auto">
          <a:xfrm>
            <a:off x="4346575" y="2722563"/>
            <a:ext cx="1944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นายอภินันท์   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จิร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ชัย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กิตติ 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ผู้อำนวยการ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สำนักงานทางหลวงชนบทที่ ๒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๓๖๒๒ ๕๒๒๖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๓๖๒๒ ๕๒๔๐</a:t>
            </a:r>
          </a:p>
          <a:p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๐๘ ๑๘๓๓ ๘๙๓๕</a:t>
            </a:r>
          </a:p>
          <a:p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อีเมล์ 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drr2@drr.go.th </a:t>
            </a:r>
            <a:endParaRPr lang="th-TH" sz="1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63" name="TextBox 31"/>
          <p:cNvSpPr txBox="1">
            <a:spLocks noChangeArrowheads="1"/>
          </p:cNvSpPr>
          <p:nvPr/>
        </p:nvSpPr>
        <p:spPr bwMode="auto">
          <a:xfrm>
            <a:off x="7308850" y="4844225"/>
            <a:ext cx="2879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จิร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นันทน์   ประกอบ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ไวทย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กิจ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ผู้อำนวยการสำนักงานทางหลวงชนบทที่ 7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๔๕๓๑ ๔๗๐๒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๔๕๓๑ ๕๔๒๑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๐๘ ๑๘๓๔ ๐๒๗๖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อีเมล์ : 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P.jiranan@gmail.com</a:t>
            </a:r>
          </a:p>
        </p:txBody>
      </p:sp>
      <p:sp>
        <p:nvSpPr>
          <p:cNvPr id="6164" name="TextBox 32"/>
          <p:cNvSpPr txBox="1">
            <a:spLocks noChangeArrowheads="1"/>
          </p:cNvSpPr>
          <p:nvPr/>
        </p:nvSpPr>
        <p:spPr bwMode="auto">
          <a:xfrm>
            <a:off x="10228388" y="2728850"/>
            <a:ext cx="2878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นายสุรชัย    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ศิ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ริดาวทอง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ผู้อำนวยการสำนักงานทางหลวงชนบทที่ 4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๓๕๔๔ ๐๓๘๖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๓๕๔๔ ๐๓๘๖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๐๘ ๑๘๓๓ ๙๘๖๗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อีเมล์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surachai_46@hotmail.com</a:t>
            </a:r>
            <a:endParaRPr lang="th-TH" sz="1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 Box 60"/>
          <p:cNvSpPr txBox="1">
            <a:spLocks noChangeArrowheads="1"/>
          </p:cNvSpPr>
          <p:nvPr/>
        </p:nvSpPr>
        <p:spPr bwMode="auto">
          <a:xfrm>
            <a:off x="3248025" y="211138"/>
            <a:ext cx="5695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รายนามผู้บริหารของกรมทางหลวงชนบท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6"/>
          <a:stretch/>
        </p:blipFill>
        <p:spPr bwMode="auto">
          <a:xfrm>
            <a:off x="6291263" y="4606100"/>
            <a:ext cx="1001224" cy="1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5462" y="4594225"/>
            <a:ext cx="9152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6"/>
          <a:stretch/>
        </p:blipFill>
        <p:spPr bwMode="auto">
          <a:xfrm>
            <a:off x="3342214" y="2472105"/>
            <a:ext cx="1004362" cy="138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รูปภาพ 28">
            <a:extLst>
              <a:ext uri="{FF2B5EF4-FFF2-40B4-BE49-F238E27FC236}">
                <a16:creationId xmlns="" xmlns:a16="http://schemas.microsoft.com/office/drawing/2014/main" id="{A4F11266-1DE2-489C-B0D1-5437384586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6" t="4934" r="697"/>
          <a:stretch/>
        </p:blipFill>
        <p:spPr>
          <a:xfrm>
            <a:off x="396449" y="2446398"/>
            <a:ext cx="1006901" cy="1384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กลุ่ม 2"/>
          <p:cNvGrpSpPr>
            <a:grpSpLocks/>
          </p:cNvGrpSpPr>
          <p:nvPr/>
        </p:nvGrpSpPr>
        <p:grpSpPr bwMode="auto">
          <a:xfrm>
            <a:off x="1870075" y="1079500"/>
            <a:ext cx="8451850" cy="457200"/>
            <a:chOff x="2424225" y="1302490"/>
            <a:chExt cx="8452881" cy="457200"/>
          </a:xfrm>
        </p:grpSpPr>
        <p:sp>
          <p:nvSpPr>
            <p:cNvPr id="7195" name="สี่เหลี่ยมผืนผ้ามุมมน 1"/>
            <p:cNvSpPr>
              <a:spLocks noChangeArrowheads="1"/>
            </p:cNvSpPr>
            <p:nvPr/>
          </p:nvSpPr>
          <p:spPr bwMode="auto">
            <a:xfrm>
              <a:off x="2424225" y="1302490"/>
              <a:ext cx="1658678" cy="4572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th-TH" sz="2000" b="1">
                  <a:latin typeface="TH SarabunPSK" pitchFamily="34" charset="-34"/>
                  <a:cs typeface="TH SarabunPSK" pitchFamily="34" charset="-34"/>
                </a:rPr>
                <a:t>ผู้บริหารระดับสูง</a:t>
              </a:r>
            </a:p>
          </p:txBody>
        </p:sp>
        <p:sp>
          <p:nvSpPr>
            <p:cNvPr id="7196" name="สี่เหลี่ยมผืนผ้ามุมมน 142"/>
            <p:cNvSpPr>
              <a:spLocks noChangeArrowheads="1"/>
            </p:cNvSpPr>
            <p:nvPr/>
          </p:nvSpPr>
          <p:spPr bwMode="auto">
            <a:xfrm>
              <a:off x="4825409" y="1302490"/>
              <a:ext cx="2541183" cy="4572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th-TH" sz="2000" b="1">
                  <a:latin typeface="TH SarabunPSK" pitchFamily="34" charset="-34"/>
                  <a:cs typeface="TH SarabunPSK" pitchFamily="34" charset="-34"/>
                </a:rPr>
                <a:t>ผู้อำนวยการสำนัก (ส่วนกลาง)</a:t>
              </a:r>
            </a:p>
          </p:txBody>
        </p:sp>
        <p:sp>
          <p:nvSpPr>
            <p:cNvPr id="7197" name="สี่เหลี่ยมผืนผ้ามุมมน 143"/>
            <p:cNvSpPr>
              <a:spLocks noChangeArrowheads="1"/>
            </p:cNvSpPr>
            <p:nvPr/>
          </p:nvSpPr>
          <p:spPr bwMode="auto">
            <a:xfrm>
              <a:off x="8178208" y="1302490"/>
              <a:ext cx="2698898" cy="457200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th-TH" sz="2000" b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ผู้อำนวยการสำนัก (ส่วนภูมิภาค)</a:t>
              </a:r>
            </a:p>
          </p:txBody>
        </p:sp>
      </p:grpSp>
      <p:cxnSp>
        <p:nvCxnSpPr>
          <p:cNvPr id="8" name="ตัวเชื่อมต่อตรง 7"/>
          <p:cNvCxnSpPr/>
          <p:nvPr/>
        </p:nvCxnSpPr>
        <p:spPr>
          <a:xfrm flipV="1">
            <a:off x="379413" y="1785938"/>
            <a:ext cx="11433175" cy="2222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3248025" y="211138"/>
            <a:ext cx="5695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รายนามผู้บริหารของกรมทางหลวงชนบท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0" t="6184" r="27819"/>
          <a:stretch/>
        </p:blipFill>
        <p:spPr bwMode="auto">
          <a:xfrm>
            <a:off x="3165601" y="2043112"/>
            <a:ext cx="989248" cy="137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"/>
          <a:stretch/>
        </p:blipFill>
        <p:spPr bwMode="auto">
          <a:xfrm>
            <a:off x="178793" y="3610717"/>
            <a:ext cx="986746" cy="134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42875"/>
            <a:ext cx="1023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Box 30"/>
          <p:cNvSpPr txBox="1">
            <a:spLocks noChangeArrowheads="1"/>
          </p:cNvSpPr>
          <p:nvPr/>
        </p:nvSpPr>
        <p:spPr bwMode="auto">
          <a:xfrm>
            <a:off x="10217150" y="3900488"/>
            <a:ext cx="2879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นายก้องพิภพ    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อารย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รังศรี</a:t>
            </a:r>
          </a:p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ผู้อำนวยการ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สำนักงานทางหลวงชนบทที่ ๑๖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๔๓๘๑ ๕๑๗๓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 ๐ ๔๓๘๑ ๑๔๕๔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 ๐๙ ๒๕๙๕ ๙๖๒๖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อีเมล์ : 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p.kongpop@hotmail.com</a:t>
            </a:r>
          </a:p>
        </p:txBody>
      </p:sp>
      <p:sp>
        <p:nvSpPr>
          <p:cNvPr id="7185" name="TextBox 31"/>
          <p:cNvSpPr txBox="1">
            <a:spLocks noChangeArrowheads="1"/>
          </p:cNvSpPr>
          <p:nvPr/>
        </p:nvSpPr>
        <p:spPr bwMode="auto">
          <a:xfrm>
            <a:off x="7178675" y="3887725"/>
            <a:ext cx="2879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นายภาคภูมิ   ผ่านสำแดง </a:t>
            </a:r>
          </a:p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ผู้อำนวยการ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สำนักงานทางหลวงชนบทที่ ๑๕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๔๒๑๑ ๐๖๙๘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๔๒๑๑ ๐๖๙๘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๐๘ ๑๘๓๔ ๑๔๘๙ </a:t>
            </a:r>
            <a:endParaRPr lang="th-TH" sz="1200" b="1" dirty="0" smtClean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อีเมล์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drr15@drr.go.th</a:t>
            </a:r>
            <a:endParaRPr lang="th-TH" sz="1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86" name="TextBox 32"/>
          <p:cNvSpPr txBox="1">
            <a:spLocks noChangeArrowheads="1"/>
          </p:cNvSpPr>
          <p:nvPr/>
        </p:nvSpPr>
        <p:spPr bwMode="auto">
          <a:xfrm>
            <a:off x="1179825" y="3846575"/>
            <a:ext cx="2878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นายสมชาย   ลีลาประภา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ภรณ์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ผู้อำนวยการสำนักงานทางหลวงชนบทที่ ๑3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๓๘๕๘ ๙๖๔๓ ต่อ ๑๓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๓๘๕๘ ๙643 ต่อ 119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๐๘ ๑๘๖๔ ๔๕๖๒</a:t>
            </a:r>
          </a:p>
          <a:p>
            <a:pPr eaLnBrk="1" hangingPunct="1"/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อีเมล์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 : drr13@drr.go.th </a:t>
            </a:r>
            <a:endParaRPr lang="th-TH" sz="1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87" name="สี่เหลี่ยมผืนผ้า 1"/>
          <p:cNvSpPr>
            <a:spLocks noChangeArrowheads="1"/>
          </p:cNvSpPr>
          <p:nvPr/>
        </p:nvSpPr>
        <p:spPr bwMode="auto">
          <a:xfrm>
            <a:off x="1165538" y="2292350"/>
            <a:ext cx="609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นายอภิชัย   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ธี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ระรังสิ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กุล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ผู้อำนวยการ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สำนักงานทางหลวงชนบทที่ 9 </a:t>
            </a:r>
          </a:p>
          <a:p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๕๕๔๒ ๘๒๓๙</a:t>
            </a:r>
          </a:p>
          <a:p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๕๕๔๒ ๘๒๓๘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๐๘ ๑๘๓๓ ๗๙๓๕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อีเมล์ : 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apctee@yahoo.com</a:t>
            </a:r>
          </a:p>
        </p:txBody>
      </p:sp>
      <p:sp>
        <p:nvSpPr>
          <p:cNvPr id="7188" name="TextBox 34"/>
          <p:cNvSpPr txBox="1">
            <a:spLocks noChangeArrowheads="1"/>
          </p:cNvSpPr>
          <p:nvPr/>
        </p:nvSpPr>
        <p:spPr bwMode="auto">
          <a:xfrm>
            <a:off x="10233025" y="2287588"/>
            <a:ext cx="2879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นายโกศล  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กาญจ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โน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ภาส </a:t>
            </a:r>
          </a:p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ผู้อำนวยการ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สำนักงานทางหลวงชนบทที่ ๑๒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๗๔๒๕ ๐๗๗๐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๗๔๒๕ ๐๗๗๔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๐๙ ๘๗๘๒ ๖๘๖๕</a:t>
            </a:r>
          </a:p>
          <a:p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อีเมล์ : 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Kosol.drr@gmail.com</a:t>
            </a:r>
          </a:p>
        </p:txBody>
      </p:sp>
      <p:sp>
        <p:nvSpPr>
          <p:cNvPr id="7189" name="TextBox 35"/>
          <p:cNvSpPr txBox="1">
            <a:spLocks noChangeArrowheads="1"/>
          </p:cNvSpPr>
          <p:nvPr/>
        </p:nvSpPr>
        <p:spPr bwMode="auto">
          <a:xfrm>
            <a:off x="7215188" y="2289175"/>
            <a:ext cx="2879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นายพิสิฐ   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ศรีวรานันท์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ผู้อำนวยการ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สำนักงานทางหลวงชนบทที่ ๑๑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๗๗๔๐ ๕๒๙4 ต่อ ๑๑๑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 ๐ ๗๗๔๐ ๕๒๙4 ต่อ ๑๑5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๐๘ ๑๙๒๔ ๑๑๖๑</a:t>
            </a:r>
          </a:p>
          <a:p>
            <a:pPr eaLnBrk="1" hangingPunct="1"/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อีเมล์ : 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pisith62_s@yahoo.com</a:t>
            </a:r>
          </a:p>
        </p:txBody>
      </p:sp>
      <p:sp>
        <p:nvSpPr>
          <p:cNvPr id="7190" name="TextBox 36"/>
          <p:cNvSpPr txBox="1">
            <a:spLocks noChangeArrowheads="1"/>
          </p:cNvSpPr>
          <p:nvPr/>
        </p:nvSpPr>
        <p:spPr bwMode="auto">
          <a:xfrm>
            <a:off x="4165788" y="2305050"/>
            <a:ext cx="2878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นายสว่าง   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รัตนน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รา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ผู้อำนวยการสำนักงานทางหลวงชนบทที่ ๑๐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๕๓๘๓ ๕๐๐๘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๕๓๘๓ ๕๐๐๙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๐๘ ๕๓๘๒ ๔๑๔๑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อีเมล์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 : sawangnara@gmail.com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191" name="TextBox 37"/>
          <p:cNvSpPr txBox="1">
            <a:spLocks noChangeArrowheads="1"/>
          </p:cNvSpPr>
          <p:nvPr/>
        </p:nvSpPr>
        <p:spPr bwMode="auto">
          <a:xfrm>
            <a:off x="1165538" y="5492750"/>
            <a:ext cx="2879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วิทย์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1200" b="1" dirty="0" err="1" smtClean="0">
                <a:latin typeface="TH SarabunIT๙" pitchFamily="34" charset="-34"/>
                <a:cs typeface="TH SarabunIT๙" pitchFamily="34" charset="-34"/>
              </a:rPr>
              <a:t>วรวงค์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ผู้อำนวยการ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สำนักงานทางหลวงชนบทที่ ๑๗ 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๕๓๑๕ ๒๑๓๕ - ๖ ต่อ ๑๑๑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๕๓๑๕ ๒๑๓๗</a:t>
            </a:r>
          </a:p>
          <a:p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๐๘ ๕๔๘๙ ๗๒๙๒</a:t>
            </a:r>
          </a:p>
          <a:p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อีเมล์ : 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witwonk@gmail.com</a:t>
            </a:r>
          </a:p>
        </p:txBody>
      </p:sp>
      <p:sp>
        <p:nvSpPr>
          <p:cNvPr id="7192" name="TextBox 38"/>
          <p:cNvSpPr txBox="1">
            <a:spLocks noChangeArrowheads="1"/>
          </p:cNvSpPr>
          <p:nvPr/>
        </p:nvSpPr>
        <p:spPr bwMode="auto">
          <a:xfrm>
            <a:off x="4186425" y="5483225"/>
            <a:ext cx="28797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ณัฐ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วุฒิ  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ธี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ระเสถียรโสภณ</a:t>
            </a:r>
          </a:p>
          <a:p>
            <a:pPr eaLnBrk="1" hangingPunct="1"/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ผู้อำนวยการ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สำนักงานทางหลวงชนบทที่ ๑๘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๓๕๔๔ ๐๓๘๖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๓๕๔๔ ๐๓๘๖ </a:t>
            </a:r>
          </a:p>
          <a:p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มือถือ 08 1790 4680  </a:t>
            </a:r>
          </a:p>
          <a:p>
            <a:pPr eaLnBrk="1" hangingPunct="1"/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อีเมล์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: drr18@drr.go.th</a:t>
            </a:r>
            <a:endParaRPr lang="th-TH" sz="1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93" name="TextBox 39"/>
          <p:cNvSpPr txBox="1">
            <a:spLocks noChangeArrowheads="1"/>
          </p:cNvSpPr>
          <p:nvPr/>
        </p:nvSpPr>
        <p:spPr bwMode="auto">
          <a:xfrm>
            <a:off x="4197538" y="3887788"/>
            <a:ext cx="28797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นายสุ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วิทย์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   ยอด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สุรางค์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ผู้อำนวยการสำนักงานทางหลวงชนบทที่ ๑๔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 ๐ ๗๕๖๑ ๒๕๙๘  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โทรสาร ๐ ๗๕๖๑ ๒๕๙๗, ๒๖๐๓</a:t>
            </a:r>
          </a:p>
          <a:p>
            <a:pPr eaLnBrk="1" hangingPunct="1"/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มือ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ถือ 08 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1956 8380</a:t>
            </a:r>
          </a:p>
          <a:p>
            <a:pPr eaLnBrk="1" hangingPunct="1"/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อีเมล์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 : drr14@drr.go.th </a:t>
            </a:r>
            <a:endParaRPr lang="th-TH" sz="1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94" name="TextBox 2"/>
          <p:cNvSpPr txBox="1">
            <a:spLocks noChangeArrowheads="1"/>
          </p:cNvSpPr>
          <p:nvPr/>
        </p:nvSpPr>
        <p:spPr bwMode="auto">
          <a:xfrm>
            <a:off x="10217150" y="6000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endParaRPr lang="th-TH"/>
          </a:p>
        </p:txBody>
      </p:sp>
      <p:pic>
        <p:nvPicPr>
          <p:cNvPr id="30" name="รูปภาพ 29">
            <a:extLst>
              <a:ext uri="{FF2B5EF4-FFF2-40B4-BE49-F238E27FC236}">
                <a16:creationId xmlns="" xmlns:a16="http://schemas.microsoft.com/office/drawing/2014/main" id="{36DE264D-3135-4904-B8B7-2678388FCF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00" y="3650455"/>
            <a:ext cx="1023937" cy="1363665"/>
          </a:xfrm>
          <a:prstGeom prst="rect">
            <a:avLst/>
          </a:prstGeom>
          <a:ln>
            <a:noFill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6"/>
          <a:stretch/>
        </p:blipFill>
        <p:spPr bwMode="auto">
          <a:xfrm>
            <a:off x="190147" y="2043113"/>
            <a:ext cx="975391" cy="134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t="9798" r="11037"/>
          <a:stretch/>
        </p:blipFill>
        <p:spPr bwMode="auto">
          <a:xfrm rot="16200000">
            <a:off x="9030774" y="2182711"/>
            <a:ext cx="1388134" cy="108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261" y="3646488"/>
            <a:ext cx="98990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6130" y="3698875"/>
            <a:ext cx="104193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568" y="5250435"/>
            <a:ext cx="1035845" cy="137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8865" y="5265863"/>
            <a:ext cx="95117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r="6443"/>
          <a:stretch/>
        </p:blipFill>
        <p:spPr bwMode="auto">
          <a:xfrm>
            <a:off x="6204532" y="2032729"/>
            <a:ext cx="1017957" cy="138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 w="19050" cap="rnd">
          <a:solidFill>
            <a:srgbClr val="990000"/>
          </a:solidFill>
          <a:prstDash val="sysDot"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1228</Words>
  <Application>Microsoft Office PowerPoint</Application>
  <PresentationFormat>กำหนดเอง</PresentationFormat>
  <Paragraphs>249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นางธัญญพัทธ์ ธนโรจน์ศักดิ์</dc:creator>
  <cp:lastModifiedBy>USER</cp:lastModifiedBy>
  <cp:revision>136</cp:revision>
  <cp:lastPrinted>2020-02-14T06:54:55Z</cp:lastPrinted>
  <dcterms:created xsi:type="dcterms:W3CDTF">2017-05-25T03:47:47Z</dcterms:created>
  <dcterms:modified xsi:type="dcterms:W3CDTF">2021-03-30T04:03:39Z</dcterms:modified>
</cp:coreProperties>
</file>